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3" r:id="rId9"/>
    <p:sldId id="264" r:id="rId10"/>
    <p:sldId id="299" r:id="rId11"/>
    <p:sldId id="265" r:id="rId12"/>
    <p:sldId id="271" r:id="rId13"/>
    <p:sldId id="267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70" r:id="rId23"/>
    <p:sldId id="281" r:id="rId24"/>
    <p:sldId id="282" r:id="rId25"/>
    <p:sldId id="274" r:id="rId26"/>
    <p:sldId id="269" r:id="rId27"/>
    <p:sldId id="283" r:id="rId28"/>
    <p:sldId id="284" r:id="rId29"/>
    <p:sldId id="285" r:id="rId30"/>
    <p:sldId id="268" r:id="rId31"/>
    <p:sldId id="309" r:id="rId32"/>
    <p:sldId id="286" r:id="rId33"/>
    <p:sldId id="306" r:id="rId34"/>
    <p:sldId id="287" r:id="rId35"/>
    <p:sldId id="288" r:id="rId36"/>
    <p:sldId id="289" r:id="rId37"/>
    <p:sldId id="290" r:id="rId38"/>
    <p:sldId id="291" r:id="rId39"/>
    <p:sldId id="302" r:id="rId40"/>
    <p:sldId id="307" r:id="rId41"/>
    <p:sldId id="303" r:id="rId42"/>
    <p:sldId id="304" r:id="rId43"/>
    <p:sldId id="305" r:id="rId44"/>
    <p:sldId id="310" r:id="rId45"/>
    <p:sldId id="311" r:id="rId46"/>
    <p:sldId id="313" r:id="rId47"/>
    <p:sldId id="292" r:id="rId48"/>
    <p:sldId id="294" r:id="rId49"/>
    <p:sldId id="293" r:id="rId50"/>
    <p:sldId id="295" r:id="rId51"/>
    <p:sldId id="308" r:id="rId52"/>
    <p:sldId id="296" r:id="rId53"/>
    <p:sldId id="297" r:id="rId54"/>
    <p:sldId id="301" r:id="rId55"/>
    <p:sldId id="298" r:id="rId56"/>
    <p:sldId id="312" r:id="rId57"/>
    <p:sldId id="261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406" autoAdjust="0"/>
  </p:normalViewPr>
  <p:slideViewPr>
    <p:cSldViewPr>
      <p:cViewPr>
        <p:scale>
          <a:sx n="70" d="100"/>
          <a:sy n="70" d="100"/>
        </p:scale>
        <p:origin x="-1164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CC66F-B01D-4015-A99B-1EE2D0E4514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898B4-A83E-4700-800D-EB0CAFD30A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Doesn’t apply to simple maintenance</a:t>
            </a:r>
            <a:r>
              <a:rPr lang="en-US" baseline="0" dirty="0" smtClean="0"/>
              <a:t> of property. Predominantly NEW construction.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6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Limited capacity</a:t>
            </a:r>
            <a:r>
              <a:rPr lang="en-US" baseline="0" dirty="0" smtClean="0"/>
              <a:t> to control silts and clays – considered a secondary control </a:t>
            </a:r>
          </a:p>
          <a:p>
            <a:r>
              <a:rPr lang="en-US" baseline="0" dirty="0" smtClean="0"/>
              <a:t>Can pond water on streets – pose hazard </a:t>
            </a:r>
          </a:p>
          <a:p>
            <a:r>
              <a:rPr lang="en-US" baseline="0" dirty="0" smtClean="0"/>
              <a:t>Requires frequent maintenance – sediment build up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Inlet protection required when you do not have skimmer in a</a:t>
            </a:r>
            <a:r>
              <a:rPr lang="en-US" baseline="0" dirty="0" smtClean="0"/>
              <a:t> sediment basin.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26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bar/culvert sometimes needed to divert water perpendicularly and prevent runoff from flowing down the construction entrance.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59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</a:t>
            </a:r>
            <a:r>
              <a:rPr lang="en-US" baseline="0" dirty="0" smtClean="0"/>
              <a:t> compliance problems –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Driving over curbs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Not installing an entrance at all/driving through the mud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If trucks go over corners, entrance must be extended in width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2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Paints, oils, fuel are</a:t>
            </a:r>
            <a:r>
              <a:rPr lang="en-US" baseline="0" dirty="0" smtClean="0"/>
              <a:t> other prohibited discharges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35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 problems</a:t>
            </a:r>
            <a:r>
              <a:rPr lang="en-US" baseline="0" dirty="0" smtClean="0"/>
              <a:t> – Controls are not inspected at all/ not maintained</a:t>
            </a:r>
          </a:p>
          <a:p>
            <a:r>
              <a:rPr lang="en-US" baseline="0" dirty="0" smtClean="0"/>
              <a:t>Best time to inspect is after rainfall – see if it is failing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5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Includes stock piles!!</a:t>
            </a:r>
          </a:p>
          <a:p>
            <a:r>
              <a:rPr lang="en-US" dirty="0" smtClean="0"/>
              <a:t>Requirement</a:t>
            </a:r>
            <a:r>
              <a:rPr lang="en-US" baseline="0" dirty="0" smtClean="0"/>
              <a:t> may be waived if 30 feet of undisturbed vegetation exists along the perimeter, negating the need.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79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Winter</a:t>
            </a:r>
            <a:r>
              <a:rPr lang="en-US" baseline="0" dirty="0" smtClean="0"/>
              <a:t> months – straw mulch only </a:t>
            </a:r>
          </a:p>
          <a:p>
            <a:r>
              <a:rPr lang="en-US" dirty="0" err="1" smtClean="0"/>
              <a:t>Seedings</a:t>
            </a:r>
            <a:r>
              <a:rPr lang="en-US" dirty="0" smtClean="0"/>
              <a:t> made during optimum seeding dates on favorable, very flat soil conditions may not need mulch to achieve adequate stabilization.</a:t>
            </a:r>
            <a:endParaRPr lang="en-US" baseline="0" dirty="0" smtClean="0"/>
          </a:p>
          <a:p>
            <a:r>
              <a:rPr lang="en-US" dirty="0" smtClean="0"/>
              <a:t>Anchor mulch with synthetic</a:t>
            </a:r>
            <a:r>
              <a:rPr lang="en-US" baseline="0" dirty="0" smtClean="0"/>
              <a:t> or natural netting materials, or mechanically with a disk/crimper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81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Straw should</a:t>
            </a:r>
            <a:r>
              <a:rPr lang="en-US" baseline="0" dirty="0" smtClean="0"/>
              <a:t> be </a:t>
            </a:r>
            <a:r>
              <a:rPr lang="en-US" baseline="0" smtClean="0"/>
              <a:t>laid liberally </a:t>
            </a:r>
            <a:endParaRPr lang="en-US" smtClean="0"/>
          </a:p>
          <a:p>
            <a:r>
              <a:rPr lang="en-US" dirty="0" smtClean="0"/>
              <a:t>If</a:t>
            </a:r>
            <a:r>
              <a:rPr lang="en-US" baseline="0" dirty="0" smtClean="0"/>
              <a:t> a portion of the perimeter – especially backyard – is not going to be touched for the remainder of construction, lay some straw and/or seeds.</a:t>
            </a:r>
          </a:p>
          <a:p>
            <a:r>
              <a:rPr lang="en-US" baseline="0" dirty="0" smtClean="0"/>
              <a:t>Rule most violated </a:t>
            </a:r>
          </a:p>
          <a:p>
            <a:r>
              <a:rPr lang="en-US" baseline="0" dirty="0" smtClean="0"/>
              <a:t>Inform homeowners of proper timeline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46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Includes</a:t>
            </a:r>
            <a:r>
              <a:rPr lang="en-US" baseline="0" dirty="0" smtClean="0"/>
              <a:t> perimeter controls up and functioning. Cannot have sediment leaving site prior to homeowner occupation.</a:t>
            </a:r>
          </a:p>
          <a:p>
            <a:r>
              <a:rPr lang="en-US" baseline="0" dirty="0" smtClean="0"/>
              <a:t>If sediment leaving site after homeowner moves in, still builders responsibility to correctly/successfully stabilize.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29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</a:t>
            </a:r>
            <a:r>
              <a:rPr lang="en-US" baseline="0" dirty="0" smtClean="0"/>
              <a:t> if there are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05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efficient to lay</a:t>
            </a:r>
            <a:r>
              <a:rPr lang="en-US" baseline="0" dirty="0" smtClean="0"/>
              <a:t> straw over seeds – help retain moisture needed for germination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8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Perimeter controls may not be removed until site is PERMANENTLY stabilized. Including inlet protection,</a:t>
            </a:r>
            <a:r>
              <a:rPr lang="en-US" baseline="0" dirty="0" smtClean="0"/>
              <a:t> SF, etc. </a:t>
            </a:r>
          </a:p>
          <a:p>
            <a:r>
              <a:rPr lang="en-US" baseline="0" dirty="0" smtClean="0"/>
              <a:t>All parties on permit will be notified of site completion via “completion” report – states all obligations have been met.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Pause for questions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15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Must submit fee, site map, application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Need </a:t>
            </a:r>
            <a:r>
              <a:rPr lang="en-US" baseline="0" dirty="0" err="1" smtClean="0"/>
              <a:t>npdes</a:t>
            </a:r>
            <a:r>
              <a:rPr lang="en-US" baseline="0" dirty="0" smtClean="0"/>
              <a:t> permit authorization letter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13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must be shown on site map or detailed in plan descriptions </a:t>
            </a:r>
          </a:p>
          <a:p>
            <a:r>
              <a:rPr lang="en-US" dirty="0" smtClean="0"/>
              <a:t>Check-list available</a:t>
            </a:r>
            <a:r>
              <a:rPr lang="en-US" baseline="0" dirty="0" smtClean="0"/>
              <a:t> at lorainswcd.com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54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</a:t>
            </a:r>
            <a:r>
              <a:rPr lang="en-US" baseline="0" dirty="0" smtClean="0"/>
              <a:t> be waived by administrator.</a:t>
            </a:r>
          </a:p>
          <a:p>
            <a:r>
              <a:rPr lang="en-US" baseline="0" dirty="0" smtClean="0"/>
              <a:t>Useful for particularly sensitive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54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For drainage area ≤ 100 acres</a:t>
            </a:r>
          </a:p>
          <a:p>
            <a:r>
              <a:rPr lang="en-US" dirty="0" smtClean="0"/>
              <a:t>Locate them where</a:t>
            </a:r>
            <a:r>
              <a:rPr lang="en-US" baseline="0" dirty="0" smtClean="0"/>
              <a:t> least amount of earthwork needed – natural flow of drainage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4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Volume of Dewatering</a:t>
            </a:r>
            <a:r>
              <a:rPr lang="en-US" baseline="0" dirty="0" smtClean="0"/>
              <a:t> zone should be 1800 cubic </a:t>
            </a:r>
            <a:r>
              <a:rPr lang="en-US" baseline="0" dirty="0" err="1" smtClean="0"/>
              <a:t>ft</a:t>
            </a:r>
            <a:r>
              <a:rPr lang="en-US" baseline="0" dirty="0" smtClean="0"/>
              <a:t> per acre of drainage (67 yard³/acre)</a:t>
            </a:r>
          </a:p>
          <a:p>
            <a:r>
              <a:rPr lang="en-US" baseline="0" dirty="0" smtClean="0"/>
              <a:t>Volume of sediment storage calculated by 2 methods: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1000 cubic ft. per disturbed acre within the watershed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Or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Calculated with RUSLE or similar accepted erosion prediction model (revised universal soil loss equation)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Length to width ratio: 4:1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89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entire structure may be removed when construction is complete and the drainage area is stabilized or may be converted to a detention basin for post-construction storm water management.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Delaware DOT skimmer has its orifice control located at the lowest portion of the device and therefore will not have a consistent head throughout the dewatering period. Thus two different design approaches must be used in sizing the orifices for each skimmer</a:t>
            </a:r>
          </a:p>
          <a:p>
            <a:endParaRPr lang="en-US" dirty="0" smtClean="0"/>
          </a:p>
          <a:p>
            <a:r>
              <a:rPr lang="en-US" dirty="0" smtClean="0"/>
              <a:t>The orifice shall be designed to remove the entire volume of the dewatering zone. The minimum dewatering time for the sediment basin is 48 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“C” enclosure floats on the water surface and suspends the water entry unit just below the water surface.</a:t>
            </a:r>
          </a:p>
          <a:p>
            <a:endParaRPr lang="en-US" dirty="0" smtClean="0"/>
          </a:p>
          <a:p>
            <a:r>
              <a:rPr lang="en-US" dirty="0" smtClean="0"/>
              <a:t>Water discharge rate is to be controlled by an orifice located at the connection between the water entry unit and the arm assembly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NOI Permit number required with submission if under common plan of development!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89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Stop work</a:t>
            </a:r>
            <a:r>
              <a:rPr lang="en-US" baseline="0" dirty="0" smtClean="0"/>
              <a:t> order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first obtaining the written approval of the prosecuting attorney of the county </a:t>
            </a:r>
          </a:p>
          <a:p>
            <a:r>
              <a:rPr lang="en-US" dirty="0" smtClean="0"/>
              <a:t>- SWO</a:t>
            </a:r>
            <a:r>
              <a:rPr lang="en-US" baseline="0" dirty="0" smtClean="0"/>
              <a:t> site is inspected weekly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02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Updates</a:t>
            </a:r>
            <a:r>
              <a:rPr lang="en-US" baseline="0" dirty="0" smtClean="0"/>
              <a:t> when you receive violations </a:t>
            </a:r>
          </a:p>
          <a:p>
            <a:r>
              <a:rPr lang="en-US" dirty="0" smtClean="0"/>
              <a:t>Homeowner</a:t>
            </a:r>
            <a:r>
              <a:rPr lang="en-US" baseline="0" dirty="0" smtClean="0"/>
              <a:t> address changes to new home address</a:t>
            </a:r>
          </a:p>
          <a:p>
            <a:r>
              <a:rPr lang="en-US" baseline="0" dirty="0" smtClean="0"/>
              <a:t>Updates when 2</a:t>
            </a:r>
            <a:r>
              <a:rPr lang="en-US" baseline="30000" dirty="0" smtClean="0"/>
              <a:t>nd</a:t>
            </a:r>
            <a:r>
              <a:rPr lang="en-US" baseline="0" dirty="0" smtClean="0"/>
              <a:t> NOV are fixed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92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Reply</a:t>
            </a:r>
            <a:r>
              <a:rPr lang="en-US" baseline="0" dirty="0" smtClean="0"/>
              <a:t> to emails faster than voicemails</a:t>
            </a:r>
          </a:p>
          <a:p>
            <a:r>
              <a:rPr lang="en-US" baseline="0" dirty="0" smtClean="0"/>
              <a:t>Always able to visit on site</a:t>
            </a:r>
          </a:p>
          <a:p>
            <a:r>
              <a:rPr lang="en-US" baseline="0" dirty="0" smtClean="0"/>
              <a:t>Always in office 8am-9:30am+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50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Helps</a:t>
            </a:r>
            <a:r>
              <a:rPr lang="en-US" baseline="0" dirty="0" smtClean="0"/>
              <a:t> if you include email address &amp; preference of email vs. mail of letters</a:t>
            </a:r>
          </a:p>
          <a:p>
            <a:r>
              <a:rPr lang="en-US" dirty="0" smtClean="0"/>
              <a:t>More detailed a site map is</a:t>
            </a:r>
            <a:r>
              <a:rPr lang="en-US" baseline="0" dirty="0" smtClean="0"/>
              <a:t> the better </a:t>
            </a:r>
          </a:p>
          <a:p>
            <a:r>
              <a:rPr lang="en-US" baseline="0" dirty="0" smtClean="0"/>
              <a:t>Try to draw on requirements as well as type up</a:t>
            </a:r>
          </a:p>
          <a:p>
            <a:r>
              <a:rPr lang="en-US" baseline="0" dirty="0" smtClean="0"/>
              <a:t>Key items: structures, limits of disturbance, soil stockpiles, SF, existing vs. proposed grades, and STORM INLETS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7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Can’t be used for slopes greater than 50% </a:t>
            </a:r>
            <a:r>
              <a:rPr lang="en-US" dirty="0" smtClean="0">
                <a:sym typeface="Wingdings" panose="05000000000000000000" pitchFamily="2" charset="2"/>
              </a:rPr>
              <a:t> use sediment settling pond</a:t>
            </a:r>
            <a:r>
              <a:rPr lang="en-US" baseline="0" dirty="0" smtClean="0">
                <a:sym typeface="Wingdings" panose="05000000000000000000" pitchFamily="2" charset="2"/>
              </a:rPr>
              <a:t> instead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31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General maintenance neglect.</a:t>
            </a:r>
            <a:r>
              <a:rPr lang="en-US" baseline="0" dirty="0" smtClean="0"/>
              <a:t> Stakes breaking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Sediment piled over ½ height of fence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Not wrapped upslope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Not trenched and backfilled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Used as concentrated flow instead of sheet flow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Installed backwards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41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Benefit – disturbs less ground to install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3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98B4-A83E-4700-800D-EB0CAFD30A1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9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B997DB-A125-417A-AA62-B35B31AF6678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BFF118-C9D1-4B50-A329-912F16D782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source=images&amp;cd=&amp;cad=rja&amp;uact=8&amp;ved=0ahUKEwiIiOCasaTKAhXCSiYKHWsaA_kQjRwIBw&amp;url=http://charlottesierraclub.org/2014/01/03/todays-the-final-day-will-you-work-for-clean-water/&amp;psig=AFQjCNHNVIVAphAfKw_h7eexrPqZhzrcww&amp;ust=1452691875079307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lorainswcd.com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ccicerchi@loraincounty.u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midwestconstruct.com/wp-content/uploads/2013/11/flexstorm.jpg" TargetMode="External"/><Relationship Id="rId2" Type="http://schemas.openxmlformats.org/officeDocument/2006/relationships/hyperlink" Target="http://charlottesierraclub.files.wordpress.com/2013/12/clean-water-act-will-work-for-clean-water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ambickitrucks.com/wp-content/uploads/2012/09/washout.jpg" TargetMode="External"/><Relationship Id="rId4" Type="http://schemas.openxmlformats.org/officeDocument/2006/relationships/hyperlink" Target="http://www.co.lake.ca.us/Assets/CDD/Stormwater+Mgt/Photos+for+Website/a++Concrete+Wash+out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2667000"/>
            <a:ext cx="6400800" cy="1752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Caroline Cicerchi</a:t>
            </a:r>
          </a:p>
          <a:p>
            <a:r>
              <a:rPr lang="en-US" sz="1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Urban Erosion &amp; Storm water SPECIALIST</a:t>
            </a:r>
          </a:p>
          <a:p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228600"/>
            <a:ext cx="7772400" cy="1752600"/>
          </a:xfrm>
        </p:spPr>
        <p:txBody>
          <a:bodyPr/>
          <a:lstStyle/>
          <a:p>
            <a:r>
              <a:rPr lang="en-US" dirty="0" smtClean="0"/>
              <a:t>Lorain County Erosion &amp; Sediment Control Rules</a:t>
            </a:r>
            <a:endParaRPr lang="en-US" dirty="0"/>
          </a:p>
        </p:txBody>
      </p:sp>
      <p:pic>
        <p:nvPicPr>
          <p:cNvPr id="1026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70944"/>
            <a:ext cx="2819400" cy="206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79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Abbreviated ESC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964036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041983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4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 Abbreviated ESC Rules/Management Practices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50392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Silt </a:t>
            </a:r>
            <a:r>
              <a:rPr lang="en-US" dirty="0"/>
              <a:t>Fence/Perimeter Barrier</a:t>
            </a:r>
          </a:p>
          <a:p>
            <a:pPr lvl="0"/>
            <a:r>
              <a:rPr lang="en-US" dirty="0"/>
              <a:t>Inlet Protection</a:t>
            </a:r>
          </a:p>
          <a:p>
            <a:pPr lvl="0"/>
            <a:r>
              <a:rPr lang="en-US" dirty="0"/>
              <a:t>Construction Entrances</a:t>
            </a:r>
          </a:p>
          <a:p>
            <a:pPr lvl="0"/>
            <a:r>
              <a:rPr lang="en-US" dirty="0"/>
              <a:t>Concrete Truck Wash Out Area</a:t>
            </a:r>
          </a:p>
          <a:p>
            <a:pPr lvl="0"/>
            <a:r>
              <a:rPr lang="en-US" dirty="0"/>
              <a:t>Street Sweeping</a:t>
            </a:r>
          </a:p>
          <a:p>
            <a:pPr lvl="0"/>
            <a:r>
              <a:rPr lang="en-US" dirty="0"/>
              <a:t>Internal Inspection and Maintenance</a:t>
            </a:r>
          </a:p>
          <a:p>
            <a:pPr lvl="0"/>
            <a:r>
              <a:rPr lang="en-US" dirty="0"/>
              <a:t>Temporary Stabilization</a:t>
            </a:r>
          </a:p>
          <a:p>
            <a:pPr lvl="0"/>
            <a:r>
              <a:rPr lang="en-US" dirty="0"/>
              <a:t>Permanent </a:t>
            </a:r>
            <a:r>
              <a:rPr lang="en-US" dirty="0" smtClean="0"/>
              <a:t>Stabilization</a:t>
            </a:r>
            <a:br>
              <a:rPr lang="en-US" dirty="0" smtClean="0"/>
            </a:br>
            <a:endParaRPr lang="en-US" dirty="0"/>
          </a:p>
          <a:p>
            <a:pPr marL="0" indent="0" algn="ctr">
              <a:buNone/>
            </a:pPr>
            <a:r>
              <a:rPr lang="en-US" sz="2800" b="1" dirty="0" smtClean="0"/>
              <a:t>All controls must be installed within 7 days of grading activity.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4125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Silt Fence/Perimeter Barrier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Intended to pond water long enough for suspended sediment to settle</a:t>
            </a:r>
          </a:p>
          <a:p>
            <a:r>
              <a:rPr lang="en-US" dirty="0" smtClean="0"/>
              <a:t>Place along </a:t>
            </a:r>
            <a:r>
              <a:rPr lang="en-US" dirty="0"/>
              <a:t>the down slope of any disturbed areas and along any water </a:t>
            </a:r>
            <a:r>
              <a:rPr lang="en-US" dirty="0" smtClean="0"/>
              <a:t>resources PRIOR to upslope disturbance. 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Acceptable perimeter barriers:</a:t>
            </a:r>
          </a:p>
          <a:p>
            <a:r>
              <a:rPr lang="en-US" dirty="0" smtClean="0"/>
              <a:t>Silt fence</a:t>
            </a:r>
          </a:p>
          <a:p>
            <a:r>
              <a:rPr lang="en-US" dirty="0" smtClean="0"/>
              <a:t>Filter sock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8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Silt Fence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196" name="Picture 4" descr="C:\Users\SandW3\Documents\Caroline Cicerchi - Misc\site inspections. pictures\Nov 30 and Dec 1. 2015\DSCN1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38600" y="1447800"/>
            <a:ext cx="4648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Must be trenched (6” deep) and backfilled into ground </a:t>
            </a:r>
            <a:br>
              <a:rPr lang="en-US" sz="2000" dirty="0" smtClean="0"/>
            </a:b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Must be placed on flattest area available</a:t>
            </a:r>
            <a:br>
              <a:rPr lang="en-US" sz="2000" dirty="0" smtClean="0"/>
            </a:b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Ends of fence must be brought upslope </a:t>
            </a:r>
            <a:br>
              <a:rPr lang="en-US" sz="2000" dirty="0" smtClean="0"/>
            </a:b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Must use 2” x 2” wood posts every 10 ft. of fence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Seams between sections of fence must be double wrapped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Used for sheet flow </a:t>
            </a:r>
            <a:endParaRPr lang="en-US" sz="2000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0" y="4114800"/>
            <a:ext cx="2779900" cy="25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2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Silt Fence Cont.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9784"/>
            <a:ext cx="3889408" cy="297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35136"/>
            <a:ext cx="5953125" cy="224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30119" y="2133600"/>
            <a:ext cx="42707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Must follow contour of land</a:t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 smtClean="0"/>
              <a:t>Place at toe of slope leaving </a:t>
            </a:r>
          </a:p>
          <a:p>
            <a:pPr algn="ctr"/>
            <a:r>
              <a:rPr lang="en-US" sz="2400" dirty="0" smtClean="0"/>
              <a:t>at least 5’ distance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99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Silt Fence: Common Problems 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9190"/>
            <a:ext cx="2971800" cy="279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SandW3\Documents\Caroline Cicerchi - Misc\site inspections. pictures\subdivisions with dan 12.22.15\DSCN5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3175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SandW3\Documents\Caroline Cicerchi - Misc\RT 20 SELF STORAGE\11.12.15 VISIT\DSCN09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99388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3538" y="1828800"/>
            <a:ext cx="27274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trenched/backfilled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General maintenance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Installed backwards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Knocked down </a:t>
            </a:r>
          </a:p>
        </p:txBody>
      </p:sp>
    </p:spTree>
    <p:extLst>
      <p:ext uri="{BB962C8B-B14F-4D97-AF65-F5344CB8AC3E}">
        <p14:creationId xmlns:p14="http://schemas.microsoft.com/office/powerpoint/2010/main" val="409809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Filter Sock </a:t>
            </a:r>
            <a:endParaRPr lang="en-US" sz="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346448" cy="47975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Perimeter barrier alternative to silt fence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For slopes up to 2:1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Consists of composted material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Place on toe of slopes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Follow contour of land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Staked into ground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55" y="4267200"/>
            <a:ext cx="4038600" cy="212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40" y="1490662"/>
            <a:ext cx="365512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Filter Sock: Common Problems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676400"/>
            <a:ext cx="3429000" cy="4721352"/>
          </a:xfrm>
        </p:spPr>
        <p:txBody>
          <a:bodyPr/>
          <a:lstStyle/>
          <a:p>
            <a:r>
              <a:rPr lang="en-US" dirty="0" smtClean="0"/>
              <a:t>Not staked into ground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Run over/flattened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Moved out of way</a:t>
            </a:r>
          </a:p>
          <a:p>
            <a:endParaRPr lang="en-US" dirty="0"/>
          </a:p>
          <a:p>
            <a:r>
              <a:rPr lang="en-US" dirty="0" smtClean="0"/>
              <a:t>Ripped open</a:t>
            </a:r>
          </a:p>
        </p:txBody>
      </p:sp>
      <p:pic>
        <p:nvPicPr>
          <p:cNvPr id="4" name="Content Placeholder 3" descr="C:\Users\SandW3\Documents\Caroline Cicerchi - Misc\site inspections. pictures\12.14.15 AND 12.15.15\DSCN1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750127" cy="22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95799"/>
            <a:ext cx="48387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33" y="1752601"/>
            <a:ext cx="2664447" cy="229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3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Inlet Protection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Required for all storm drain inlets NOT draining to sediment pond 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Must be used in conjunction with other sediment controls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Six approved kinds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Includes</a:t>
            </a:r>
            <a:r>
              <a:rPr lang="en-US" sz="2400" dirty="0"/>
              <a:t>:</a:t>
            </a:r>
          </a:p>
          <a:p>
            <a:r>
              <a:rPr lang="en-US" sz="2400" dirty="0"/>
              <a:t>Yard inlets</a:t>
            </a:r>
          </a:p>
          <a:p>
            <a:r>
              <a:rPr lang="en-US" sz="2400" dirty="0"/>
              <a:t>Curb inlets </a:t>
            </a:r>
            <a:endParaRPr lang="en-US" sz="2400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70890"/>
            <a:ext cx="3009900" cy="253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7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Inlet Protection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Six types:</a:t>
            </a:r>
            <a:br>
              <a:rPr lang="en-US" sz="3200" dirty="0" smtClean="0"/>
            </a:br>
            <a:endParaRPr lang="en-US" sz="3200" dirty="0" smtClean="0"/>
          </a:p>
          <a:p>
            <a:r>
              <a:rPr lang="en-US" dirty="0" smtClean="0"/>
              <a:t>Excavated Drop Inlet Sediment Trap</a:t>
            </a:r>
          </a:p>
          <a:p>
            <a:r>
              <a:rPr lang="en-US" dirty="0" smtClean="0"/>
              <a:t>Geotextile Inlet Protection</a:t>
            </a:r>
          </a:p>
          <a:p>
            <a:r>
              <a:rPr lang="en-US" dirty="0" smtClean="0"/>
              <a:t>Geotextile-Stone Protection</a:t>
            </a:r>
          </a:p>
          <a:p>
            <a:r>
              <a:rPr lang="en-US" dirty="0" smtClean="0"/>
              <a:t>Geotextile-Stone Curb Inlet Protection</a:t>
            </a:r>
          </a:p>
          <a:p>
            <a:r>
              <a:rPr lang="en-US" dirty="0" smtClean="0"/>
              <a:t>Block and Gravel Drop Inlet Protection</a:t>
            </a:r>
          </a:p>
          <a:p>
            <a:r>
              <a:rPr lang="en-US" dirty="0" smtClean="0"/>
              <a:t>Manufactured Inlet Protection Devices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1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Lorain County Erosion &amp; Sediment Control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828800"/>
            <a:ext cx="8503920" cy="4572000"/>
          </a:xfrm>
        </p:spPr>
        <p:txBody>
          <a:bodyPr/>
          <a:lstStyle/>
          <a:p>
            <a:r>
              <a:rPr lang="en-US" dirty="0" smtClean="0"/>
              <a:t>Background </a:t>
            </a:r>
          </a:p>
          <a:p>
            <a:r>
              <a:rPr lang="en-US" dirty="0" smtClean="0"/>
              <a:t>Plan Types &amp; Best Management Practices (BMPs)</a:t>
            </a:r>
          </a:p>
          <a:p>
            <a:r>
              <a:rPr lang="en-US" dirty="0" smtClean="0"/>
              <a:t>Violations</a:t>
            </a:r>
          </a:p>
          <a:p>
            <a:r>
              <a:rPr lang="en-US" dirty="0" smtClean="0"/>
              <a:t>Resources</a:t>
            </a:r>
          </a:p>
          <a:p>
            <a:r>
              <a:rPr lang="en-US" dirty="0" smtClean="0"/>
              <a:t>Questions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7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Inlet Protection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4953000" cy="1676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Most commonly used:</a:t>
            </a:r>
          </a:p>
          <a:p>
            <a:r>
              <a:rPr lang="en-US" sz="2400" dirty="0"/>
              <a:t>Manufactured Inlet Protection Devices </a:t>
            </a:r>
            <a:r>
              <a:rPr lang="en-US" sz="2400" dirty="0" smtClean="0"/>
              <a:t>(curb)</a:t>
            </a:r>
          </a:p>
          <a:p>
            <a:r>
              <a:rPr lang="en-US" sz="2400" dirty="0" smtClean="0"/>
              <a:t>Geotextile Inlet Protection (yard)</a:t>
            </a:r>
            <a:endParaRPr lang="en-US" sz="24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21" y="3962400"/>
            <a:ext cx="3009900" cy="253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http://midwestconstruct.com/wp-content/uploads/2013/11/flexsto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21" y="1524000"/>
            <a:ext cx="3099425" cy="232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63462"/>
            <a:ext cx="3306630" cy="309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5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Inlet Protection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05200" cy="498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66" y="2133600"/>
            <a:ext cx="3352800" cy="273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2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Inlet Protection: Common Problems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8503920" cy="4572000"/>
          </a:xfrm>
        </p:spPr>
        <p:txBody>
          <a:bodyPr/>
          <a:lstStyle/>
          <a:p>
            <a:r>
              <a:rPr lang="en-US" dirty="0" smtClean="0"/>
              <a:t>Use of geotextile fabric laid under grate</a:t>
            </a:r>
          </a:p>
          <a:p>
            <a:r>
              <a:rPr lang="en-US" dirty="0" smtClean="0"/>
              <a:t>Use of unapproved methods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 descr="C:\Users\SandW3\Documents\Caroline Cicerchi - Misc\site inspections. pictures\11.13 and 11.16 2015\DSCN0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3055007" cy="22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andW3\Documents\Caroline Cicerchi - Misc\site inspections. pictures\12.29.15\DSCN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80897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SandW3\Documents\Caroline Cicerchi - Misc\site inspections. pictures\Jan 4 and 5_2016\DSCN1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66593"/>
            <a:ext cx="2705976" cy="202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Construction Entrance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371600"/>
            <a:ext cx="3962400" cy="5257800"/>
          </a:xfrm>
        </p:spPr>
        <p:txBody>
          <a:bodyPr/>
          <a:lstStyle/>
          <a:p>
            <a:r>
              <a:rPr lang="en-US" sz="2400" dirty="0" smtClean="0"/>
              <a:t>Used to reduce mud tracked off-site</a:t>
            </a:r>
          </a:p>
          <a:p>
            <a:r>
              <a:rPr lang="en-US" sz="2400" dirty="0" smtClean="0"/>
              <a:t>Must be the only point that vehicles enter/exit sites</a:t>
            </a:r>
          </a:p>
          <a:p>
            <a:r>
              <a:rPr lang="en-US" sz="2400" dirty="0" smtClean="0"/>
              <a:t>Must use geotextile fabric on the bottom, and ODOT #2 (1.5-2.5”) stone on top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800600" y="1447800"/>
            <a:ext cx="43434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/>
              <a:t>Minimum Measurements: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-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70 ft. (or as long as needed)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30 ft. for single residence lots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14 ft. (or as wide as needed)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6-10 in. (Dependent on  use)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971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Construction Entrance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341046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37957"/>
            <a:ext cx="48387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60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Construction Entrance: Common Problems  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191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0847" y="1723376"/>
            <a:ext cx="3810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No geotextile underneath</a:t>
            </a:r>
            <a:br>
              <a:rPr lang="en-US" sz="2800" dirty="0" smtClean="0"/>
            </a:b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Wrong size stone</a:t>
            </a:r>
            <a:br>
              <a:rPr lang="en-US" sz="2800" dirty="0" smtClean="0"/>
            </a:b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Not enough stone</a:t>
            </a:r>
            <a:br>
              <a:rPr lang="en-US" sz="2800" dirty="0" smtClean="0"/>
            </a:br>
            <a:r>
              <a:rPr lang="en-US" sz="2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Wrong measurements </a:t>
            </a:r>
          </a:p>
          <a:p>
            <a:endParaRPr lang="en-US" sz="28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3979"/>
            <a:ext cx="3124200" cy="27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8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Concrete Truck Wash Out 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ashing </a:t>
            </a:r>
            <a:r>
              <a:rPr lang="en-US" dirty="0"/>
              <a:t>of concrete material into a street, catch </a:t>
            </a:r>
            <a:r>
              <a:rPr lang="en-US" dirty="0" smtClean="0"/>
              <a:t>basin</a:t>
            </a:r>
            <a:r>
              <a:rPr lang="en-US" dirty="0"/>
              <a:t>, or other public facility or natural resource is prohibited. </a:t>
            </a:r>
            <a:endParaRPr lang="en-US" dirty="0" smtClean="0"/>
          </a:p>
          <a:p>
            <a:r>
              <a:rPr lang="en-US" dirty="0" smtClean="0"/>
              <a:t>A designated area </a:t>
            </a:r>
            <a:r>
              <a:rPr lang="en-US" dirty="0"/>
              <a:t>for </a:t>
            </a:r>
            <a:r>
              <a:rPr lang="en-US" dirty="0" smtClean="0"/>
              <a:t>concrete </a:t>
            </a:r>
            <a:r>
              <a:rPr lang="en-US" dirty="0"/>
              <a:t>washout shall </a:t>
            </a:r>
            <a:r>
              <a:rPr lang="en-US" dirty="0" smtClean="0"/>
              <a:t>be  </a:t>
            </a:r>
            <a:r>
              <a:rPr lang="en-US" dirty="0"/>
              <a:t>provided and clearly marked for usage.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43902"/>
            <a:ext cx="42481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://hambickitrucks.com/wp-content/uploads/2012/09/wash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43902"/>
            <a:ext cx="387012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47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07552" cy="8382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Concrete Truck Wash Out: Common Problems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2898648" cy="4572000"/>
          </a:xfrm>
        </p:spPr>
        <p:txBody>
          <a:bodyPr/>
          <a:lstStyle/>
          <a:p>
            <a:r>
              <a:rPr lang="en-US" dirty="0" smtClean="0"/>
              <a:t>Not using an approved method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Not using a wash out at all </a:t>
            </a:r>
            <a:endParaRPr lang="en-US" dirty="0"/>
          </a:p>
        </p:txBody>
      </p:sp>
      <p:pic>
        <p:nvPicPr>
          <p:cNvPr id="5" name="Picture 2" descr="C:\Users\SandW3\Documents\Caroline Cicerchi - Misc\site inspections. pictures\10.20.15\DSCN0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4114800"/>
            <a:ext cx="4581525" cy="249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2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Street Sweeping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332118"/>
            <a:ext cx="8689848" cy="26639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Not always needed </a:t>
            </a:r>
            <a:endParaRPr lang="en-US" dirty="0"/>
          </a:p>
          <a:p>
            <a:r>
              <a:rPr lang="en-US" dirty="0" smtClean="0"/>
              <a:t>Streets </a:t>
            </a:r>
            <a:r>
              <a:rPr lang="en-US" dirty="0"/>
              <a:t>directly adjacent to construction entrances and </a:t>
            </a:r>
            <a:r>
              <a:rPr lang="en-US" dirty="0" smtClean="0"/>
              <a:t>receiving traffic </a:t>
            </a:r>
            <a:r>
              <a:rPr lang="en-US" dirty="0"/>
              <a:t>from the development area shall be cleaned daily to remove sediment tracked </a:t>
            </a:r>
            <a:r>
              <a:rPr lang="en-US" dirty="0" smtClean="0"/>
              <a:t>off-site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applicable, the </a:t>
            </a:r>
            <a:r>
              <a:rPr lang="en-US" dirty="0" smtClean="0"/>
              <a:t>catch </a:t>
            </a:r>
            <a:r>
              <a:rPr lang="en-US" dirty="0"/>
              <a:t>basins on these streets nearest to the construction entrances </a:t>
            </a:r>
            <a:r>
              <a:rPr lang="en-US" dirty="0" smtClean="0"/>
              <a:t>shall </a:t>
            </a:r>
            <a:r>
              <a:rPr lang="en-US" dirty="0"/>
              <a:t>be cleaned weekly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09432"/>
            <a:ext cx="4876800" cy="26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SCN13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" b="626"/>
          <a:stretch>
            <a:fillRect/>
          </a:stretch>
        </p:blipFill>
        <p:spPr bwMode="auto">
          <a:xfrm>
            <a:off x="5289645" y="3983274"/>
            <a:ext cx="3550098" cy="262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6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Internal Inspection &amp; Maintenance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89848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2900" dirty="0" smtClean="0"/>
              <a:t>All erosion and sediment controls must be inspected at least every </a:t>
            </a:r>
            <a:r>
              <a:rPr lang="en-US" sz="2900" u="sng" dirty="0" smtClean="0"/>
              <a:t>seven days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Within 24 hours after any storm event greater than one-half inch of rain per 24-hour period 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900" dirty="0" smtClean="0">
                <a:solidFill>
                  <a:schemeClr val="tx1"/>
                </a:solidFill>
              </a:rPr>
              <a:t>Inspection reveals a control is missing/needs maintenance: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Must be repaired within 3 days of inspection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Must be implemented within 10 days of inspection </a:t>
            </a:r>
          </a:p>
          <a:p>
            <a:pPr marL="274320" lvl="1" indent="0">
              <a:buNone/>
            </a:pPr>
            <a:endParaRPr lang="en-US" sz="2900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sz="2900" dirty="0" smtClean="0">
                <a:solidFill>
                  <a:schemeClr val="tx1"/>
                </a:solidFill>
              </a:rPr>
              <a:t>If practice is failing – plan must be amended &amp; new control installed within 10 days </a:t>
            </a:r>
          </a:p>
          <a:p>
            <a:pPr marL="274320" lvl="1" indent="0">
              <a:buNone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tx1"/>
                </a:solidFill>
              </a:rPr>
              <a:t>Background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Adopted from Ohio EPA Phase II storm water program of National Pollutant Discharge Elimination System (NPDES)</a:t>
            </a:r>
            <a:br>
              <a:rPr lang="en-US" sz="2000" dirty="0" smtClean="0"/>
            </a:br>
            <a:endParaRPr lang="en-US" sz="2000" dirty="0" smtClean="0"/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NPDES established under the Federal Clean Water Act in 1972; Phase II enacted in 2003.</a:t>
            </a:r>
          </a:p>
          <a:p>
            <a:pPr marL="274320" lvl="1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Lorain </a:t>
            </a:r>
            <a:r>
              <a:rPr lang="en-US" sz="2000" dirty="0">
                <a:solidFill>
                  <a:schemeClr val="tx1"/>
                </a:solidFill>
              </a:rPr>
              <a:t>County Board of Commissioners adopted ESC rules in 2009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 descr="http://charlottesierraclub.files.wordpress.com/2013/12/clean-water-act-will-work-for-clean-wat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2400"/>
            <a:ext cx="2362200" cy="252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Temporary Stabilization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95400"/>
            <a:ext cx="4114800" cy="281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I</a:t>
            </a:r>
            <a:r>
              <a:rPr lang="en-US" sz="2000" dirty="0" smtClean="0"/>
              <a:t>f disturbed soils are to remain idle 14 days to a year: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 Must be stabilized within seven days of recent disturbance 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/>
              <a:t>W</a:t>
            </a:r>
            <a:r>
              <a:rPr lang="en-US" sz="2000" dirty="0" smtClean="0"/>
              <a:t>ithin 50 </a:t>
            </a:r>
            <a:r>
              <a:rPr lang="en-US" sz="2000" dirty="0"/>
              <a:t>feet of a surface water of the </a:t>
            </a:r>
            <a:r>
              <a:rPr lang="en-US" sz="2000" dirty="0" smtClean="0"/>
              <a:t>state: stabilized within two days of recent disturbance</a:t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S</a:t>
            </a:r>
            <a:r>
              <a:rPr lang="en-US" sz="2000" dirty="0" smtClean="0"/>
              <a:t>oils to be idle over winter must be stabilized prior to </a:t>
            </a:r>
            <a:r>
              <a:rPr lang="en-US" sz="2000" u="sng" dirty="0" smtClean="0"/>
              <a:t>November 1st</a:t>
            </a:r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19600"/>
            <a:ext cx="4476996" cy="218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SandW3\Documents\Caroline Cicerchi - Misc\site inspections. pictures\Jan 4 and 5_2016\DSCN13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0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Temporary Stabilization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05832" y="1676400"/>
            <a:ext cx="2736416" cy="457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Applications of temporary seeding must include mulch (some exceptions)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Apply mulch during or immediately after seeding 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Anchor mulch  </a:t>
            </a:r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580103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7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9848" cy="10668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Temporary Stabilization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371600"/>
            <a:ext cx="5260848" cy="5562600"/>
          </a:xfrm>
        </p:spPr>
        <p:txBody>
          <a:bodyPr/>
          <a:lstStyle/>
          <a:p>
            <a:r>
              <a:rPr lang="en-US" dirty="0" smtClean="0"/>
              <a:t>90% efficiency at erosion control when applied properly</a:t>
            </a:r>
          </a:p>
          <a:p>
            <a:r>
              <a:rPr lang="en-US" dirty="0" smtClean="0"/>
              <a:t>Stabilize as you go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Common Problems:</a:t>
            </a:r>
          </a:p>
          <a:p>
            <a:r>
              <a:rPr lang="en-US" dirty="0" smtClean="0"/>
              <a:t>Homeowners move in without stabilization laid</a:t>
            </a:r>
          </a:p>
          <a:p>
            <a:r>
              <a:rPr lang="en-US" dirty="0" smtClean="0"/>
              <a:t>Patchy stabilization  </a:t>
            </a:r>
            <a:endParaRPr lang="en-US" dirty="0"/>
          </a:p>
        </p:txBody>
      </p:sp>
      <p:pic>
        <p:nvPicPr>
          <p:cNvPr id="21506" name="Picture 2" descr="C:\Users\SandW3\Documents\Caroline Cicerchi - Misc\site inspections. pictures\Jan 4 and 5_2016\DSCN1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34" y="2286000"/>
            <a:ext cx="3461987" cy="340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4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Temporary Stabilization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Responsibility of the </a:t>
            </a:r>
            <a:r>
              <a:rPr lang="en-US" u="sng" dirty="0"/>
              <a:t>original applicant</a:t>
            </a:r>
            <a:r>
              <a:rPr lang="en-US" dirty="0"/>
              <a:t> to temporarily stabilize </a:t>
            </a:r>
            <a:r>
              <a:rPr lang="en-US" dirty="0" smtClean="0"/>
              <a:t>sites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Builders must temporarily stabilize prior to homeowner occupation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Inform homeowners of proper stabilization timeline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Homeowner must permanently stabilized within 7 days of final 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96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Permanent Stabilization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Disturbed soils must be permanently stabilized within </a:t>
            </a:r>
            <a:r>
              <a:rPr lang="en-US" u="sng" dirty="0" smtClean="0"/>
              <a:t>seven days </a:t>
            </a:r>
            <a:r>
              <a:rPr lang="en-US" dirty="0" smtClean="0"/>
              <a:t>if:</a:t>
            </a:r>
          </a:p>
          <a:p>
            <a:r>
              <a:rPr lang="en-US" dirty="0" smtClean="0"/>
              <a:t>At final grade</a:t>
            </a:r>
          </a:p>
          <a:p>
            <a:r>
              <a:rPr lang="en-US" dirty="0" smtClean="0"/>
              <a:t>Idle for a year or more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Areas within 50 ft. of a watercourse (at final grade) must be permanently stabilized within </a:t>
            </a:r>
            <a:r>
              <a:rPr lang="en-US" u="sng" dirty="0" smtClean="0"/>
              <a:t>two days</a:t>
            </a:r>
          </a:p>
          <a:p>
            <a:endParaRPr lang="en-US" dirty="0" smtClean="0"/>
          </a:p>
          <a:p>
            <a:r>
              <a:rPr lang="en-US" dirty="0" smtClean="0"/>
              <a:t>Usually installed by homeowner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2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Permanent Stabilization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3432048" cy="53309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Methods include: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Sod</a:t>
            </a:r>
          </a:p>
          <a:p>
            <a:r>
              <a:rPr lang="en-US" dirty="0" smtClean="0"/>
              <a:t>Seeding </a:t>
            </a:r>
          </a:p>
          <a:p>
            <a:r>
              <a:rPr lang="en-US" dirty="0" smtClean="0"/>
              <a:t>Mulching (Straw, wood chips)</a:t>
            </a:r>
          </a:p>
          <a:p>
            <a:r>
              <a:rPr lang="en-US" dirty="0" err="1" smtClean="0"/>
              <a:t>Hydroseeding</a:t>
            </a:r>
            <a:r>
              <a:rPr lang="en-US" dirty="0" smtClean="0"/>
              <a:t> </a:t>
            </a:r>
          </a:p>
        </p:txBody>
      </p:sp>
      <p:pic>
        <p:nvPicPr>
          <p:cNvPr id="22530" name="Picture 2" descr="C:\Users\SandW3\Documents\Caroline Cicerchi - Misc\site inspections. pictures\11- 3 and 5 2015\DSCN08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22" y="1447800"/>
            <a:ext cx="3302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981203"/>
            <a:ext cx="440882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3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Stable vs. Complete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79476"/>
            <a:ext cx="5032248" cy="17495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Stable:</a:t>
            </a:r>
          </a:p>
          <a:p>
            <a:r>
              <a:rPr lang="en-US" dirty="0" smtClean="0"/>
              <a:t>No sediment leaving site</a:t>
            </a:r>
          </a:p>
          <a:p>
            <a:r>
              <a:rPr lang="en-US" dirty="0" smtClean="0"/>
              <a:t>No erosion problems</a:t>
            </a:r>
          </a:p>
          <a:p>
            <a:r>
              <a:rPr lang="en-US" dirty="0" smtClean="0"/>
              <a:t>Perimeter barriers/controls working</a:t>
            </a:r>
            <a:endParaRPr lang="en-US" dirty="0"/>
          </a:p>
        </p:txBody>
      </p:sp>
      <p:pic>
        <p:nvPicPr>
          <p:cNvPr id="23554" name="Picture 2" descr="C:\Users\SandW3\Documents\Caroline Cicerchi - Misc\site inspections. pictures\10.15.15\DSCN0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46862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1523999"/>
            <a:ext cx="3657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Complete: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Site has achieved 70% vegetative density </a:t>
            </a:r>
            <a:endParaRPr 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All controls removed 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15" y="3733800"/>
            <a:ext cx="429098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94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Erosion &amp; Sediment Control Plans 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5489448" cy="51785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</a:t>
            </a:r>
            <a:r>
              <a:rPr lang="en-US" dirty="0" smtClean="0"/>
              <a:t>isturbances over 1 acre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Fee varies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Plan must be certified by professional engineer, surveyor, etc.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Submit Notice of Intent </a:t>
            </a:r>
            <a:r>
              <a:rPr lang="en-US" dirty="0"/>
              <a:t>(</a:t>
            </a:r>
            <a:r>
              <a:rPr lang="en-US" dirty="0" smtClean="0"/>
              <a:t>NOI) to Ohio EPA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Submit at least 21 days prior to start of construction </a:t>
            </a:r>
          </a:p>
          <a:p>
            <a:pPr lvl="1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1524000"/>
            <a:ext cx="3083469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25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ESC Plans Must Include: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7048"/>
            <a:ext cx="8577072" cy="494995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Non-structural Preservation Measures (phasing </a:t>
            </a:r>
            <a:br>
              <a:rPr lang="en-US" dirty="0" smtClean="0"/>
            </a:br>
            <a:r>
              <a:rPr lang="en-US" dirty="0" smtClean="0"/>
              <a:t>construction, preserving existing vegetation, etc.)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Erosion Control Measures (seeding, mulching)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Runoff Control Practices (rock check dams, </a:t>
            </a:r>
            <a:br>
              <a:rPr lang="en-US" dirty="0" smtClean="0"/>
            </a:br>
            <a:r>
              <a:rPr lang="en-US" dirty="0" smtClean="0"/>
              <a:t>diversions)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Sediment Control Practices (silt fence, inlet protection, sediment traps)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Non-sediment Pollutant Controls (concrete truck wash out, covered dumpster)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Compliance with other  state/local regulations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Trench &amp; Groundwater  Control (Sediment settling/ de-watering devices)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Inspection &amp; Maintenance Plans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ESC Plans: Site Maps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Should include: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Contours</a:t>
            </a:r>
          </a:p>
          <a:p>
            <a:r>
              <a:rPr lang="en-US" dirty="0" smtClean="0"/>
              <a:t>Locations of ESC practices</a:t>
            </a:r>
          </a:p>
          <a:p>
            <a:r>
              <a:rPr lang="en-US" dirty="0" smtClean="0"/>
              <a:t>Existing &amp; Planned structures</a:t>
            </a:r>
          </a:p>
          <a:p>
            <a:r>
              <a:rPr lang="en-US" dirty="0" smtClean="0"/>
              <a:t>Wetlands/surface waters </a:t>
            </a:r>
          </a:p>
          <a:p>
            <a:r>
              <a:rPr lang="en-US" dirty="0" smtClean="0"/>
              <a:t>Limits of disturbance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534400" cy="758952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Purpose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/>
              <a:t>To protect:</a:t>
            </a:r>
            <a:endParaRPr lang="en-US" dirty="0"/>
          </a:p>
          <a:p>
            <a:r>
              <a:rPr lang="en-US" dirty="0" smtClean="0"/>
              <a:t>landowners from property loss due to sedimentation, erosion, and flooding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County and township ditches, culverts, and storm sewers from loss of capacity due to siltation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Water and habitat quality in streams and wetlands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ESC Plans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Pre-construction meetings: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 Held a minimum of 7 days prior to soil disturbance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Involves developer, homeowner (if applicable), engineer, Administrator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Ensures ESC practices are properly installed prior to disturbances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Common Management Practices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Sediment Basin: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Temporary settling pond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700" dirty="0" smtClean="0">
                <a:solidFill>
                  <a:schemeClr val="tx1"/>
                </a:solidFill>
              </a:rPr>
              <a:t>Releases runoff at controlled rate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700" dirty="0" smtClean="0">
                <a:solidFill>
                  <a:schemeClr val="tx1"/>
                </a:solidFill>
              </a:rPr>
              <a:t>Must </a:t>
            </a:r>
            <a:r>
              <a:rPr lang="en-US" sz="2700" dirty="0">
                <a:solidFill>
                  <a:schemeClr val="tx1"/>
                </a:solidFill>
              </a:rPr>
              <a:t>be constructed &amp; functional prior to upslope land disturbances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45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Sediment Basin 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79924"/>
            <a:ext cx="7543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28800"/>
            <a:ext cx="5805440" cy="16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371600"/>
            <a:ext cx="3184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Consists </a:t>
            </a:r>
            <a:r>
              <a:rPr lang="en-US" b="1" dirty="0" smtClean="0"/>
              <a:t>of: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embankment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pool </a:t>
            </a:r>
            <a:r>
              <a:rPr lang="en-US" dirty="0"/>
              <a:t>for water &amp; sediment </a:t>
            </a:r>
            <a:r>
              <a:rPr lang="en-US" dirty="0" smtClean="0"/>
              <a:t>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principal &amp; emergency spillway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controlled </a:t>
            </a:r>
            <a:r>
              <a:rPr lang="en-US" dirty="0"/>
              <a:t>dewatering </a:t>
            </a:r>
            <a:r>
              <a:rPr lang="en-US" dirty="0" smtClean="0"/>
              <a:t>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0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Sediment Basin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Dewatering time for basins: minimum 48 hours; maximum 7 days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Common dewatering device: Skimmers </a:t>
            </a:r>
            <a:endParaRPr lang="en-US" dirty="0"/>
          </a:p>
          <a:p>
            <a:r>
              <a:rPr lang="en-US" dirty="0" smtClean="0"/>
              <a:t>2 types: Faircloth &amp; Delaware DOT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3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Sediment Basin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286000"/>
            <a:ext cx="2438400" cy="3505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Delaware </a:t>
            </a:r>
          </a:p>
          <a:p>
            <a:pPr>
              <a:buNone/>
            </a:pPr>
            <a:r>
              <a:rPr lang="en-US" sz="2400" dirty="0" smtClean="0"/>
              <a:t>DOT Skimmer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752600"/>
            <a:ext cx="6248400" cy="463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Sediment Basin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2517648" cy="4572000"/>
          </a:xfrm>
        </p:spPr>
        <p:txBody>
          <a:bodyPr/>
          <a:lstStyle/>
          <a:p>
            <a:r>
              <a:rPr lang="en-US" dirty="0" smtClean="0"/>
              <a:t>Faircloth Skimmer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600200"/>
            <a:ext cx="577786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Skimmer Common Problems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346448" cy="4572000"/>
          </a:xfrm>
        </p:spPr>
        <p:txBody>
          <a:bodyPr/>
          <a:lstStyle/>
          <a:p>
            <a:r>
              <a:rPr lang="en-US" dirty="0" smtClean="0"/>
              <a:t>Not attached </a:t>
            </a:r>
          </a:p>
          <a:p>
            <a:r>
              <a:rPr lang="en-US" dirty="0" smtClean="0"/>
              <a:t>Removed prior to final stabilization</a:t>
            </a:r>
          </a:p>
          <a:p>
            <a:r>
              <a:rPr lang="en-US" dirty="0" smtClean="0"/>
              <a:t>Not maintained  </a:t>
            </a:r>
            <a:endParaRPr lang="en-US" dirty="0"/>
          </a:p>
        </p:txBody>
      </p:sp>
      <p:pic>
        <p:nvPicPr>
          <p:cNvPr id="2050" name="Picture 2" descr="C:\Users\SandW3\Documents\Caroline Cicerchi - Misc\site inspections. pictures\Nov 30 and Dec 1. 2015\DSCN0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908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Comprehensive Storm Water Management Plan (CSWMP)/ SWPPP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Disturbances over 1 acre creating impervious surface (i.e. subdivisions)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Fee varies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NOI &amp; NPDES permit authorization letter required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Includes same requirements as ESC plans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Also requires </a:t>
            </a:r>
            <a:r>
              <a:rPr lang="en-US" sz="2400" b="1" dirty="0">
                <a:solidFill>
                  <a:schemeClr val="tx1"/>
                </a:solidFill>
              </a:rPr>
              <a:t>Post Construction </a:t>
            </a:r>
            <a:r>
              <a:rPr lang="en-US" sz="2400" dirty="0" smtClean="0">
                <a:solidFill>
                  <a:schemeClr val="tx1"/>
                </a:solidFill>
              </a:rPr>
              <a:t>plan </a:t>
            </a:r>
          </a:p>
          <a:p>
            <a:pPr marL="274320" lvl="1" indent="0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69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CSWMP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Plan must be certified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Check-list available for SWPPPs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Pre-construction meeting 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smtClean="0"/>
              <a:t>approved plan </a:t>
            </a:r>
            <a:r>
              <a:rPr lang="en-US" dirty="0"/>
              <a:t>shall be kept at the development site and made available to contractors, site managers, inspectors, and the </a:t>
            </a:r>
            <a:r>
              <a:rPr lang="en-US" dirty="0" smtClean="0"/>
              <a:t>administrator(s)</a:t>
            </a:r>
            <a:r>
              <a:rPr lang="en-US" dirty="0"/>
              <a:t> 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Including maintenance inspection logs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1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Violations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8880" y="1447800"/>
            <a:ext cx="5413248" cy="4949952"/>
          </a:xfrm>
        </p:spPr>
        <p:txBody>
          <a:bodyPr/>
          <a:lstStyle/>
          <a:p>
            <a:r>
              <a:rPr lang="en-US" dirty="0" smtClean="0"/>
              <a:t>Inspections conducted every 30 days after permit approval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Common violations:</a:t>
            </a:r>
          </a:p>
          <a:p>
            <a:r>
              <a:rPr lang="en-US" dirty="0" smtClean="0"/>
              <a:t>Sediment entering roadways</a:t>
            </a:r>
          </a:p>
          <a:p>
            <a:r>
              <a:rPr lang="en-US" dirty="0" smtClean="0"/>
              <a:t>Sediment entering storm drains</a:t>
            </a:r>
          </a:p>
          <a:p>
            <a:r>
              <a:rPr lang="en-US" dirty="0" smtClean="0"/>
              <a:t>Lack of erosion &amp; sediment controls 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05000"/>
            <a:ext cx="3287271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8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When do the rules apply?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Soil-disturbing activities on land within </a:t>
            </a:r>
            <a:r>
              <a:rPr lang="en-US" sz="2400" u="sng" dirty="0" smtClean="0"/>
              <a:t>unincorporated</a:t>
            </a:r>
            <a:r>
              <a:rPr lang="en-US" sz="2400" dirty="0" smtClean="0"/>
              <a:t> area of Lorain County used or being developed for </a:t>
            </a:r>
            <a:r>
              <a:rPr lang="en-US" sz="2400" b="1" u="sng" dirty="0"/>
              <a:t>Non-farm purposes</a:t>
            </a:r>
            <a:r>
              <a:rPr lang="en-US" sz="2400" dirty="0"/>
              <a:t> (commercial, industrial, residential</a:t>
            </a:r>
            <a:r>
              <a:rPr lang="en-US" sz="2400" dirty="0" smtClean="0"/>
              <a:t>) including: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870537"/>
            <a:ext cx="335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Individual/multiple lots</a:t>
            </a:r>
            <a:br>
              <a:rPr lang="en-US" sz="2000" dirty="0" smtClean="0"/>
            </a:b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Subdivisions</a:t>
            </a:r>
            <a:br>
              <a:rPr lang="en-US" sz="2000" dirty="0" smtClean="0"/>
            </a:b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Multiple-family developments</a:t>
            </a:r>
            <a:br>
              <a:rPr lang="en-US" sz="2000" dirty="0" smtClean="0"/>
            </a:b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Commercial &amp; industrial developments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4491" y="2819400"/>
            <a:ext cx="3048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Recreational projects</a:t>
            </a:r>
            <a:br>
              <a:rPr lang="en-US" sz="2000" dirty="0" smtClean="0"/>
            </a:b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General clearing &amp; grading projects</a:t>
            </a:r>
            <a:br>
              <a:rPr lang="en-US" sz="2000" dirty="0" smtClean="0"/>
            </a:b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Underground utilities, highways</a:t>
            </a:r>
            <a:br>
              <a:rPr lang="en-US" sz="2000" dirty="0" smtClean="0"/>
            </a:b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Building activities on farms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51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Violations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371600"/>
            <a:ext cx="8503920" cy="45720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 smtClean="0"/>
              <a:t>If violation observed:</a:t>
            </a:r>
            <a:r>
              <a:rPr lang="en-US" sz="5600" dirty="0" smtClean="0"/>
              <a:t/>
            </a:r>
            <a:br>
              <a:rPr lang="en-US" sz="5600" dirty="0" smtClean="0"/>
            </a:br>
            <a:endParaRPr lang="en-US" sz="5600" dirty="0" smtClean="0"/>
          </a:p>
          <a:p>
            <a:r>
              <a:rPr lang="en-US" sz="9600" dirty="0" smtClean="0"/>
              <a:t>First Notice of Violation issued</a:t>
            </a:r>
          </a:p>
          <a:p>
            <a:r>
              <a:rPr lang="en-US" sz="9600" dirty="0" smtClean="0"/>
              <a:t>30 days to address deficiencies</a:t>
            </a:r>
            <a:br>
              <a:rPr lang="en-US" sz="9600" dirty="0" smtClean="0"/>
            </a:br>
            <a:endParaRPr lang="en-US" sz="9600" dirty="0" smtClean="0"/>
          </a:p>
          <a:p>
            <a:pPr marL="0" indent="0">
              <a:buNone/>
            </a:pPr>
            <a:r>
              <a:rPr lang="en-US" sz="9600" dirty="0" smtClean="0"/>
              <a:t>If same violation observed after 30 days:</a:t>
            </a:r>
            <a:br>
              <a:rPr lang="en-US" sz="9600" dirty="0" smtClean="0"/>
            </a:br>
            <a:endParaRPr lang="en-US" sz="9600" dirty="0" smtClean="0"/>
          </a:p>
          <a:p>
            <a:r>
              <a:rPr lang="en-US" sz="9600" dirty="0" smtClean="0"/>
              <a:t>Second Notice of Violation issued</a:t>
            </a:r>
          </a:p>
          <a:p>
            <a:r>
              <a:rPr lang="en-US" sz="9600" dirty="0" smtClean="0"/>
              <a:t>15 days to address deficiencies </a:t>
            </a:r>
          </a:p>
          <a:p>
            <a:pPr marL="0" indent="0">
              <a:buNone/>
            </a:pPr>
            <a:endParaRPr lang="en-US" sz="9600" dirty="0" smtClean="0"/>
          </a:p>
          <a:p>
            <a:pPr marL="0" indent="0">
              <a:buNone/>
            </a:pPr>
            <a:r>
              <a:rPr lang="en-US" sz="9600" dirty="0" smtClean="0"/>
              <a:t>If problem(s) persists:</a:t>
            </a:r>
            <a:br>
              <a:rPr lang="en-US" sz="9600" dirty="0" smtClean="0"/>
            </a:br>
            <a:endParaRPr lang="en-US" sz="9600" dirty="0" smtClean="0"/>
          </a:p>
          <a:p>
            <a:r>
              <a:rPr lang="en-US" sz="9600" dirty="0" smtClean="0"/>
              <a:t>Stop Work Order</a:t>
            </a:r>
          </a:p>
          <a:p>
            <a:r>
              <a:rPr lang="en-US" sz="9600" dirty="0" smtClean="0"/>
              <a:t>County prosecutor involvement </a:t>
            </a:r>
          </a:p>
          <a:p>
            <a:r>
              <a:rPr lang="en-US" sz="9600" dirty="0" smtClean="0"/>
              <a:t>Civil fines </a:t>
            </a:r>
            <a:endParaRPr lang="en-US" sz="9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Helpful Communication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Builder-to-homeowner transfers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Address changes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Corrections to violations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Resources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48200" y="1371600"/>
            <a:ext cx="4233672" cy="5711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pecifications for erosion &amp; sediment controls:</a:t>
            </a:r>
          </a:p>
          <a:p>
            <a:r>
              <a:rPr lang="en-US" dirty="0" smtClean="0"/>
              <a:t>Ohio Department of Natural Resources (ODNR) Rainwater and Land Development Manual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000" dirty="0" smtClean="0"/>
              <a:t>ODNR Division of Water Resources </a:t>
            </a:r>
            <a:r>
              <a:rPr lang="en-US" sz="2000" dirty="0" smtClean="0">
                <a:sym typeface="Wingdings" panose="05000000000000000000" pitchFamily="2" charset="2"/>
              </a:rPr>
              <a:t> Water use &amp; Planning  Stormwater Management </a:t>
            </a:r>
            <a:endParaRPr lang="en-US" sz="2000" dirty="0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609840"/>
            <a:ext cx="4191000" cy="491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9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Resources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73690" y="1601337"/>
            <a:ext cx="5257800" cy="274624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www.lorainswcd.com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NPDES – Phase II tab </a:t>
            </a:r>
          </a:p>
        </p:txBody>
      </p:sp>
      <p:pic>
        <p:nvPicPr>
          <p:cNvPr id="4" name="Picture 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429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0" y="4043149"/>
            <a:ext cx="5715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 Lorain County ESC Rules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Permit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SWPPP Check-list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ESC Plan Check-list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Helpful Guides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40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Resources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24400" y="2057400"/>
            <a:ext cx="4419600" cy="4572000"/>
          </a:xfrm>
        </p:spPr>
        <p:txBody>
          <a:bodyPr/>
          <a:lstStyle/>
          <a:p>
            <a:r>
              <a:rPr lang="en-US" dirty="0" smtClean="0"/>
              <a:t>SWPPP Checklist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5946"/>
            <a:ext cx="3581400" cy="462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7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Resources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rId3"/>
              </a:rPr>
              <a:t>ccicerchi@loraincounty.us</a:t>
            </a:r>
            <a:endParaRPr lang="en-US" dirty="0" smtClean="0"/>
          </a:p>
          <a:p>
            <a:pPr algn="ctr"/>
            <a:r>
              <a:rPr lang="en-US" dirty="0" smtClean="0"/>
              <a:t>440-326-5808</a:t>
            </a:r>
          </a:p>
          <a:p>
            <a:pPr algn="ctr"/>
            <a:r>
              <a:rPr lang="en-US" dirty="0" smtClean="0"/>
              <a:t>Office hours 8:00-4:30P.M., Monday-Friday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Best time to reach me: 8:00-10:00A.M.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16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Thank you!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charlottesierraclub.files.wordpress.com/2013/12/clean-water-act-will-work-for-clean-water.jpg</a:t>
            </a:r>
            <a:endParaRPr lang="en-US" sz="1800" dirty="0" smtClean="0"/>
          </a:p>
          <a:p>
            <a:r>
              <a:rPr lang="en-US" sz="1800" dirty="0">
                <a:hlinkClick r:id="rId3"/>
              </a:rPr>
              <a:t>http://</a:t>
            </a:r>
            <a:r>
              <a:rPr lang="en-US" sz="1800" dirty="0" smtClean="0">
                <a:hlinkClick r:id="rId3"/>
              </a:rPr>
              <a:t>midwestconstruct.com/wp-content/uploads/2013/11/flexstorm.jpg</a:t>
            </a:r>
            <a:r>
              <a:rPr lang="en-US" sz="1800" dirty="0" smtClean="0"/>
              <a:t> </a:t>
            </a:r>
          </a:p>
          <a:p>
            <a:r>
              <a:rPr lang="en-US" sz="1800" dirty="0">
                <a:hlinkClick r:id="rId4"/>
              </a:rPr>
              <a:t>http://www.co.lake.ca.us/Assets/CDD/Stormwater+Mgt/Photos+for+Website/a++</a:t>
            </a:r>
            <a:r>
              <a:rPr lang="en-US" sz="1800" dirty="0" smtClean="0">
                <a:hlinkClick r:id="rId4"/>
              </a:rPr>
              <a:t>Concrete+Wash+out.jpg</a:t>
            </a:r>
            <a:r>
              <a:rPr lang="en-US" sz="1800" dirty="0" smtClean="0"/>
              <a:t> </a:t>
            </a:r>
          </a:p>
          <a:p>
            <a:r>
              <a:rPr lang="en-US" sz="1800" dirty="0">
                <a:hlinkClick r:id="rId5"/>
              </a:rPr>
              <a:t>http://</a:t>
            </a:r>
            <a:r>
              <a:rPr lang="en-US" sz="1800" dirty="0" smtClean="0">
                <a:hlinkClick r:id="rId5"/>
              </a:rPr>
              <a:t>hambickitrucks.com/wp-content/uploads/2012/09/washout.jpg</a:t>
            </a:r>
            <a:r>
              <a:rPr lang="en-US" sz="1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35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Types of Plans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u="sng" dirty="0" smtClean="0"/>
              <a:t>Key factor: acres of disturbance </a:t>
            </a:r>
            <a:br>
              <a:rPr lang="en-US" sz="3200" u="sng" dirty="0" smtClean="0"/>
            </a:br>
            <a:endParaRPr lang="en-US" sz="3200" u="sng" dirty="0" smtClean="0"/>
          </a:p>
          <a:p>
            <a:r>
              <a:rPr lang="en-US" dirty="0" smtClean="0"/>
              <a:t>Abbreviated Erosion &amp; Sediment Control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Erosion &amp; Sediment Control Plan (ESC)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Comprehensive Storm Water Management Plan (CSWMP) 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Consists of an ESC and Post Construction (PC) plan.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Also called a </a:t>
            </a:r>
            <a:r>
              <a:rPr lang="en-US" sz="1900" dirty="0" smtClean="0">
                <a:solidFill>
                  <a:schemeClr val="tx1"/>
                </a:solidFill>
              </a:rPr>
              <a:t>Storm Water Pollution Prevention Plan (SWPPP/SWP3)</a:t>
            </a:r>
            <a:endParaRPr lang="en-US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When to Apply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Application package must be received by Lorain SWCD 30 working days prior to soil disturbing activity.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 be mailed into Lorain SWCD office or filled out in person.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Administrator has 21 working days to approve or reject application.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Approved plans remain valid two years from approval date.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8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Abbreviated ESC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Most common – Individual lot </a:t>
            </a:r>
            <a:r>
              <a:rPr lang="en-US" sz="2800" dirty="0" smtClean="0"/>
              <a:t>construction 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Within larger common plan of </a:t>
            </a:r>
            <a:r>
              <a:rPr lang="en-US" sz="2300" dirty="0" smtClean="0">
                <a:solidFill>
                  <a:schemeClr val="tx1"/>
                </a:solidFill>
              </a:rPr>
              <a:t>development – NPDES #</a:t>
            </a:r>
            <a:r>
              <a:rPr lang="en-US" sz="2300" dirty="0" smtClean="0">
                <a:solidFill>
                  <a:schemeClr val="tx1"/>
                </a:solidFill>
              </a:rPr>
              <a:t/>
            </a:r>
            <a:br>
              <a:rPr lang="en-US" sz="2300" dirty="0" smtClean="0">
                <a:solidFill>
                  <a:schemeClr val="tx1"/>
                </a:solidFill>
              </a:rPr>
            </a:br>
            <a:endParaRPr lang="en-US" sz="23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Mostly f</a:t>
            </a:r>
            <a:r>
              <a:rPr lang="en-US" sz="2800" dirty="0" smtClean="0"/>
              <a:t>or </a:t>
            </a:r>
            <a:r>
              <a:rPr lang="en-US" sz="2800" dirty="0"/>
              <a:t>disturbances under 1 acre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Does not require formal </a:t>
            </a:r>
            <a:r>
              <a:rPr lang="en-US" sz="2800" dirty="0" smtClean="0"/>
              <a:t>ESC plan </a:t>
            </a:r>
            <a:r>
              <a:rPr lang="en-US" sz="2800" dirty="0"/>
              <a:t>submission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Permit fee of $50 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8 main rules/Best Management Practices (BMPs)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Items needed with application: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$50 check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ESC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Site map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Abbreviated ESC Cont.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7" y="1447800"/>
            <a:ext cx="4038600" cy="513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0400" y="1616697"/>
            <a:ext cx="4953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PDF of application can be found at </a:t>
            </a:r>
          </a:p>
          <a:p>
            <a:pPr algn="ctr"/>
            <a:r>
              <a:rPr lang="en-US" sz="2400" dirty="0" smtClean="0"/>
              <a:t>Lorainswcd.com </a:t>
            </a:r>
          </a:p>
          <a:p>
            <a:pPr algn="ctr"/>
            <a:r>
              <a:rPr lang="en-US" sz="2400" dirty="0" smtClean="0"/>
              <a:t>Under “NPDES – Phase II” tab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79" y="2971800"/>
            <a:ext cx="4286393" cy="3211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969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5977</TotalTime>
  <Words>1730</Words>
  <Application>Microsoft Office PowerPoint</Application>
  <PresentationFormat>On-screen Show (4:3)</PresentationFormat>
  <Paragraphs>436</Paragraphs>
  <Slides>57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Civic</vt:lpstr>
      <vt:lpstr>Lorain County Erosion &amp; Sediment Control Rules</vt:lpstr>
      <vt:lpstr>Lorain County Erosion &amp; Sediment Control </vt:lpstr>
      <vt:lpstr>Background </vt:lpstr>
      <vt:lpstr>Purpose</vt:lpstr>
      <vt:lpstr>When do the rules apply?</vt:lpstr>
      <vt:lpstr>Types of Plans</vt:lpstr>
      <vt:lpstr>When to Apply </vt:lpstr>
      <vt:lpstr>Abbreviated ESC</vt:lpstr>
      <vt:lpstr>Abbreviated ESC Cont.</vt:lpstr>
      <vt:lpstr>Abbreviated ESC </vt:lpstr>
      <vt:lpstr>8 Abbreviated ESC Rules/Management Practices</vt:lpstr>
      <vt:lpstr>Silt Fence/Perimeter Barrier </vt:lpstr>
      <vt:lpstr>Silt Fence</vt:lpstr>
      <vt:lpstr>Silt Fence Cont. </vt:lpstr>
      <vt:lpstr>Silt Fence: Common Problems </vt:lpstr>
      <vt:lpstr>Filter Sock </vt:lpstr>
      <vt:lpstr>Filter Sock: Common Problems </vt:lpstr>
      <vt:lpstr>Inlet Protection </vt:lpstr>
      <vt:lpstr>Inlet Protection </vt:lpstr>
      <vt:lpstr>Inlet Protection</vt:lpstr>
      <vt:lpstr>Inlet Protection </vt:lpstr>
      <vt:lpstr>Inlet Protection: Common Problems </vt:lpstr>
      <vt:lpstr>Construction Entrance </vt:lpstr>
      <vt:lpstr>Construction Entrance</vt:lpstr>
      <vt:lpstr>Construction Entrance: Common Problems  </vt:lpstr>
      <vt:lpstr>Concrete Truck Wash Out  </vt:lpstr>
      <vt:lpstr>Concrete Truck Wash Out: Common Problems</vt:lpstr>
      <vt:lpstr>Street Sweeping</vt:lpstr>
      <vt:lpstr>Internal Inspection &amp; Maintenance </vt:lpstr>
      <vt:lpstr>Temporary Stabilization</vt:lpstr>
      <vt:lpstr>Temporary Stabilization </vt:lpstr>
      <vt:lpstr>Temporary Stabilization</vt:lpstr>
      <vt:lpstr>Temporary Stabilization </vt:lpstr>
      <vt:lpstr>Permanent Stabilization </vt:lpstr>
      <vt:lpstr>Permanent Stabilization </vt:lpstr>
      <vt:lpstr>Stable vs. Complete</vt:lpstr>
      <vt:lpstr>Erosion &amp; Sediment Control Plans </vt:lpstr>
      <vt:lpstr>ESC Plans Must Include:</vt:lpstr>
      <vt:lpstr>ESC Plans: Site Maps</vt:lpstr>
      <vt:lpstr>ESC Plans </vt:lpstr>
      <vt:lpstr>Common Management Practices</vt:lpstr>
      <vt:lpstr>Sediment Basin </vt:lpstr>
      <vt:lpstr>Sediment Basin </vt:lpstr>
      <vt:lpstr>Sediment Basin</vt:lpstr>
      <vt:lpstr>Sediment Basin </vt:lpstr>
      <vt:lpstr>Skimmer Common Problems</vt:lpstr>
      <vt:lpstr>Comprehensive Storm Water Management Plan (CSWMP)/ SWPPP</vt:lpstr>
      <vt:lpstr>CSWMP</vt:lpstr>
      <vt:lpstr>Violations </vt:lpstr>
      <vt:lpstr>Violations </vt:lpstr>
      <vt:lpstr>Helpful Communication </vt:lpstr>
      <vt:lpstr>Resources </vt:lpstr>
      <vt:lpstr>Resources </vt:lpstr>
      <vt:lpstr>Resources </vt:lpstr>
      <vt:lpstr>Resources</vt:lpstr>
      <vt:lpstr>Thank you!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Lorain County Erosion &amp; Sediment Control Rules</dc:title>
  <dc:creator>SandW3</dc:creator>
  <cp:lastModifiedBy>SandW3</cp:lastModifiedBy>
  <cp:revision>193</cp:revision>
  <dcterms:created xsi:type="dcterms:W3CDTF">2016-01-11T20:27:46Z</dcterms:created>
  <dcterms:modified xsi:type="dcterms:W3CDTF">2016-01-28T17:13:46Z</dcterms:modified>
</cp:coreProperties>
</file>